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26" r:id="rId3"/>
    <p:sldId id="320" r:id="rId4"/>
    <p:sldId id="321" r:id="rId5"/>
    <p:sldId id="322" r:id="rId6"/>
    <p:sldId id="310" r:id="rId7"/>
    <p:sldId id="313" r:id="rId8"/>
    <p:sldId id="312" r:id="rId9"/>
    <p:sldId id="323" r:id="rId10"/>
    <p:sldId id="330" r:id="rId11"/>
    <p:sldId id="327" r:id="rId12"/>
    <p:sldId id="291" r:id="rId13"/>
    <p:sldId id="285" r:id="rId14"/>
    <p:sldId id="331" r:id="rId15"/>
    <p:sldId id="311" r:id="rId16"/>
    <p:sldId id="267" r:id="rId17"/>
    <p:sldId id="271" r:id="rId18"/>
    <p:sldId id="315" r:id="rId19"/>
    <p:sldId id="284" r:id="rId20"/>
    <p:sldId id="296" r:id="rId21"/>
    <p:sldId id="279" r:id="rId22"/>
    <p:sldId id="325" r:id="rId23"/>
    <p:sldId id="332" r:id="rId24"/>
    <p:sldId id="283" r:id="rId25"/>
    <p:sldId id="333" r:id="rId26"/>
    <p:sldId id="334" r:id="rId27"/>
    <p:sldId id="295" r:id="rId28"/>
    <p:sldId id="316" r:id="rId29"/>
    <p:sldId id="317" r:id="rId30"/>
    <p:sldId id="318" r:id="rId31"/>
    <p:sldId id="297" r:id="rId32"/>
    <p:sldId id="273" r:id="rId33"/>
  </p:sldIdLst>
  <p:sldSz cx="9144000" cy="6858000" type="screen4x3"/>
  <p:notesSz cx="7099300" cy="1023461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09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C0BA1-12BB-42A6-A6C4-9532B17ADBA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9812F5E-C744-4C53-BF1E-C9B955436F4C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PT" sz="28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CNEST</a:t>
          </a:r>
          <a:endParaRPr lang="pt-PT" sz="2800" b="1" u="sng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76ACC90-E8AD-475C-BADB-071D4CD8330B}" type="parTrans" cxnId="{651DDDFB-DF9C-46BF-B0B4-A0F7DA72812F}">
      <dgm:prSet/>
      <dgm:spPr/>
      <dgm:t>
        <a:bodyPr/>
        <a:lstStyle/>
        <a:p>
          <a:endParaRPr lang="pt-PT"/>
        </a:p>
      </dgm:t>
    </dgm:pt>
    <dgm:pt modelId="{6C739457-DCA4-463B-8D79-5C11057C72B7}" type="sibTrans" cxnId="{651DDDFB-DF9C-46BF-B0B4-A0F7DA72812F}">
      <dgm:prSet/>
      <dgm:spPr/>
      <dgm:t>
        <a:bodyPr/>
        <a:lstStyle/>
        <a:p>
          <a:endParaRPr lang="pt-PT"/>
        </a:p>
      </dgm:t>
    </dgm:pt>
    <dgm:pt modelId="{2BF558D6-5CD7-4B54-AD26-FB21BCE505D7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NIS and Central Bank</a:t>
          </a:r>
          <a:endParaRPr lang="en-US" sz="2400" b="1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C8FC19C-F9C0-41B0-993A-3CF630DD3239}" type="parTrans" cxnId="{D5A58E0B-0D6D-4328-854C-74EC3EB178BE}">
      <dgm:prSet/>
      <dgm:spPr/>
      <dgm:t>
        <a:bodyPr/>
        <a:lstStyle/>
        <a:p>
          <a:endParaRPr lang="pt-PT"/>
        </a:p>
      </dgm:t>
    </dgm:pt>
    <dgm:pt modelId="{792FCBDC-E777-4038-860A-F0BC53188BD6}" type="sibTrans" cxnId="{D5A58E0B-0D6D-4328-854C-74EC3EB178BE}">
      <dgm:prSet/>
      <dgm:spPr/>
      <dgm:t>
        <a:bodyPr/>
        <a:lstStyle/>
        <a:p>
          <a:endParaRPr lang="pt-PT"/>
        </a:p>
      </dgm:t>
    </dgm:pt>
    <dgm:pt modelId="{631F7AEF-F054-4147-A025-E59A1CDE2D99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tx1"/>
              </a:solidFill>
            </a:rPr>
            <a:t>Delegates of INE - ODINE</a:t>
          </a:r>
          <a:endParaRPr lang="en-US" b="1" noProof="0" dirty="0">
            <a:solidFill>
              <a:schemeClr val="tx1"/>
            </a:solidFill>
          </a:endParaRPr>
        </a:p>
      </dgm:t>
    </dgm:pt>
    <dgm:pt modelId="{359A4CDE-4A17-46C0-A558-1B9F4B8478B5}" type="parTrans" cxnId="{D2F41DAD-03AD-45E6-9403-80BBE3976868}">
      <dgm:prSet/>
      <dgm:spPr/>
      <dgm:t>
        <a:bodyPr/>
        <a:lstStyle/>
        <a:p>
          <a:endParaRPr lang="pt-PT"/>
        </a:p>
      </dgm:t>
    </dgm:pt>
    <dgm:pt modelId="{77736DE7-59DE-409C-A81E-3165380F2263}" type="sibTrans" cxnId="{D2F41DAD-03AD-45E6-9403-80BBE3976868}">
      <dgm:prSet/>
      <dgm:spPr/>
      <dgm:t>
        <a:bodyPr/>
        <a:lstStyle/>
        <a:p>
          <a:endParaRPr lang="pt-PT"/>
        </a:p>
      </dgm:t>
    </dgm:pt>
    <dgm:pt modelId="{C97BCAF0-81AE-4FC7-86C7-9641D81A345F}" type="pres">
      <dgm:prSet presAssocID="{EA2C0BA1-12BB-42A6-A6C4-9532B17ADBA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D4EBA9B-6404-43F0-9EC3-062857B0CD1B}" type="pres">
      <dgm:prSet presAssocID="{EA2C0BA1-12BB-42A6-A6C4-9532B17ADBAE}" presName="comp1" presStyleCnt="0"/>
      <dgm:spPr/>
    </dgm:pt>
    <dgm:pt modelId="{56FBDFEC-B9E6-402B-8131-B329B7267ED9}" type="pres">
      <dgm:prSet presAssocID="{EA2C0BA1-12BB-42A6-A6C4-9532B17ADBAE}" presName="circle1" presStyleLbl="node1" presStyleIdx="0" presStyleCnt="3" custLinFactNeighborX="-906" custLinFactNeighborY="-824"/>
      <dgm:spPr/>
      <dgm:t>
        <a:bodyPr/>
        <a:lstStyle/>
        <a:p>
          <a:endParaRPr lang="pt-PT"/>
        </a:p>
      </dgm:t>
    </dgm:pt>
    <dgm:pt modelId="{18D94A06-9155-442D-9913-85F6E9F6CDC9}" type="pres">
      <dgm:prSet presAssocID="{EA2C0BA1-12BB-42A6-A6C4-9532B17ADBAE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ADD6BDF-C061-487C-B41F-54F87ACFA357}" type="pres">
      <dgm:prSet presAssocID="{EA2C0BA1-12BB-42A6-A6C4-9532B17ADBAE}" presName="comp2" presStyleCnt="0"/>
      <dgm:spPr/>
    </dgm:pt>
    <dgm:pt modelId="{B3B2A5EE-95FE-40F1-89CE-1E07678B6465}" type="pres">
      <dgm:prSet presAssocID="{EA2C0BA1-12BB-42A6-A6C4-9532B17ADBAE}" presName="circle2" presStyleLbl="node1" presStyleIdx="1" presStyleCnt="3" custLinFactNeighborX="-357" custLinFactNeighborY="1977"/>
      <dgm:spPr/>
      <dgm:t>
        <a:bodyPr/>
        <a:lstStyle/>
        <a:p>
          <a:endParaRPr lang="pt-PT"/>
        </a:p>
      </dgm:t>
    </dgm:pt>
    <dgm:pt modelId="{E487DB11-49A8-4EF9-972F-5C789F3E5A40}" type="pres">
      <dgm:prSet presAssocID="{EA2C0BA1-12BB-42A6-A6C4-9532B17ADBAE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19828CE-0B89-439C-A0DF-342DADC7D021}" type="pres">
      <dgm:prSet presAssocID="{EA2C0BA1-12BB-42A6-A6C4-9532B17ADBAE}" presName="comp3" presStyleCnt="0"/>
      <dgm:spPr/>
    </dgm:pt>
    <dgm:pt modelId="{5F5DD146-FD63-4C56-814E-4119F6A5460F}" type="pres">
      <dgm:prSet presAssocID="{EA2C0BA1-12BB-42A6-A6C4-9532B17ADBAE}" presName="circle3" presStyleLbl="node1" presStyleIdx="2" presStyleCnt="3" custScaleX="104324" custScaleY="93000" custLinFactNeighborX="-538" custLinFactNeighborY="13427"/>
      <dgm:spPr/>
      <dgm:t>
        <a:bodyPr/>
        <a:lstStyle/>
        <a:p>
          <a:endParaRPr lang="pt-PT"/>
        </a:p>
      </dgm:t>
    </dgm:pt>
    <dgm:pt modelId="{CBE58F69-B1D1-4F3B-898C-108CAB245D7C}" type="pres">
      <dgm:prSet presAssocID="{EA2C0BA1-12BB-42A6-A6C4-9532B17ADBAE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664BCB0-BCE9-436F-9282-FAF8E4E94391}" type="presOf" srcId="{EA2C0BA1-12BB-42A6-A6C4-9532B17ADBAE}" destId="{C97BCAF0-81AE-4FC7-86C7-9641D81A345F}" srcOrd="0" destOrd="0" presId="urn:microsoft.com/office/officeart/2005/8/layout/venn2"/>
    <dgm:cxn modelId="{AD65A2D9-1EFD-4047-85AA-97D0AF4D241A}" type="presOf" srcId="{631F7AEF-F054-4147-A025-E59A1CDE2D99}" destId="{CBE58F69-B1D1-4F3B-898C-108CAB245D7C}" srcOrd="1" destOrd="0" presId="urn:microsoft.com/office/officeart/2005/8/layout/venn2"/>
    <dgm:cxn modelId="{D2F41DAD-03AD-45E6-9403-80BBE3976868}" srcId="{EA2C0BA1-12BB-42A6-A6C4-9532B17ADBAE}" destId="{631F7AEF-F054-4147-A025-E59A1CDE2D99}" srcOrd="2" destOrd="0" parTransId="{359A4CDE-4A17-46C0-A558-1B9F4B8478B5}" sibTransId="{77736DE7-59DE-409C-A81E-3165380F2263}"/>
    <dgm:cxn modelId="{D661DCB0-605D-449F-9182-5BFED5275FB2}" type="presOf" srcId="{2BF558D6-5CD7-4B54-AD26-FB21BCE505D7}" destId="{B3B2A5EE-95FE-40F1-89CE-1E07678B6465}" srcOrd="0" destOrd="0" presId="urn:microsoft.com/office/officeart/2005/8/layout/venn2"/>
    <dgm:cxn modelId="{D5A58E0B-0D6D-4328-854C-74EC3EB178BE}" srcId="{EA2C0BA1-12BB-42A6-A6C4-9532B17ADBAE}" destId="{2BF558D6-5CD7-4B54-AD26-FB21BCE505D7}" srcOrd="1" destOrd="0" parTransId="{BC8FC19C-F9C0-41B0-993A-3CF630DD3239}" sibTransId="{792FCBDC-E777-4038-860A-F0BC53188BD6}"/>
    <dgm:cxn modelId="{8D99AA2F-356F-4A8D-A9E3-7543786A6447}" type="presOf" srcId="{2BF558D6-5CD7-4B54-AD26-FB21BCE505D7}" destId="{E487DB11-49A8-4EF9-972F-5C789F3E5A40}" srcOrd="1" destOrd="0" presId="urn:microsoft.com/office/officeart/2005/8/layout/venn2"/>
    <dgm:cxn modelId="{651DDDFB-DF9C-46BF-B0B4-A0F7DA72812F}" srcId="{EA2C0BA1-12BB-42A6-A6C4-9532B17ADBAE}" destId="{19812F5E-C744-4C53-BF1E-C9B955436F4C}" srcOrd="0" destOrd="0" parTransId="{D76ACC90-E8AD-475C-BADB-071D4CD8330B}" sibTransId="{6C739457-DCA4-463B-8D79-5C11057C72B7}"/>
    <dgm:cxn modelId="{1EFA8A58-7F31-4E57-82B2-14D5DBDCD247}" type="presOf" srcId="{19812F5E-C744-4C53-BF1E-C9B955436F4C}" destId="{56FBDFEC-B9E6-402B-8131-B329B7267ED9}" srcOrd="0" destOrd="0" presId="urn:microsoft.com/office/officeart/2005/8/layout/venn2"/>
    <dgm:cxn modelId="{74D58CBA-15D5-4D9B-B35F-FB6C5FDAF101}" type="presOf" srcId="{631F7AEF-F054-4147-A025-E59A1CDE2D99}" destId="{5F5DD146-FD63-4C56-814E-4119F6A5460F}" srcOrd="0" destOrd="0" presId="urn:microsoft.com/office/officeart/2005/8/layout/venn2"/>
    <dgm:cxn modelId="{5943B53D-36C0-4C1F-912B-EA0B79FCA1C6}" type="presOf" srcId="{19812F5E-C744-4C53-BF1E-C9B955436F4C}" destId="{18D94A06-9155-442D-9913-85F6E9F6CDC9}" srcOrd="1" destOrd="0" presId="urn:microsoft.com/office/officeart/2005/8/layout/venn2"/>
    <dgm:cxn modelId="{534A3DB2-6DD3-44AB-B3DD-1018E6616D39}" type="presParOf" srcId="{C97BCAF0-81AE-4FC7-86C7-9641D81A345F}" destId="{7D4EBA9B-6404-43F0-9EC3-062857B0CD1B}" srcOrd="0" destOrd="0" presId="urn:microsoft.com/office/officeart/2005/8/layout/venn2"/>
    <dgm:cxn modelId="{2FA82D73-F2C2-42A3-B92A-3CDBED422BA9}" type="presParOf" srcId="{7D4EBA9B-6404-43F0-9EC3-062857B0CD1B}" destId="{56FBDFEC-B9E6-402B-8131-B329B7267ED9}" srcOrd="0" destOrd="0" presId="urn:microsoft.com/office/officeart/2005/8/layout/venn2"/>
    <dgm:cxn modelId="{C3606085-1F06-4481-A098-1951B36EE7B5}" type="presParOf" srcId="{7D4EBA9B-6404-43F0-9EC3-062857B0CD1B}" destId="{18D94A06-9155-442D-9913-85F6E9F6CDC9}" srcOrd="1" destOrd="0" presId="urn:microsoft.com/office/officeart/2005/8/layout/venn2"/>
    <dgm:cxn modelId="{C4941134-CB75-4012-80B9-0EDAD4344208}" type="presParOf" srcId="{C97BCAF0-81AE-4FC7-86C7-9641D81A345F}" destId="{BADD6BDF-C061-487C-B41F-54F87ACFA357}" srcOrd="1" destOrd="0" presId="urn:microsoft.com/office/officeart/2005/8/layout/venn2"/>
    <dgm:cxn modelId="{02208BBE-429C-40B3-801B-391C49BA6031}" type="presParOf" srcId="{BADD6BDF-C061-487C-B41F-54F87ACFA357}" destId="{B3B2A5EE-95FE-40F1-89CE-1E07678B6465}" srcOrd="0" destOrd="0" presId="urn:microsoft.com/office/officeart/2005/8/layout/venn2"/>
    <dgm:cxn modelId="{44B00826-4074-4F26-82BD-2FC71EBE32FA}" type="presParOf" srcId="{BADD6BDF-C061-487C-B41F-54F87ACFA357}" destId="{E487DB11-49A8-4EF9-972F-5C789F3E5A40}" srcOrd="1" destOrd="0" presId="urn:microsoft.com/office/officeart/2005/8/layout/venn2"/>
    <dgm:cxn modelId="{43A001D8-2603-4904-80C2-DF3B7977700C}" type="presParOf" srcId="{C97BCAF0-81AE-4FC7-86C7-9641D81A345F}" destId="{919828CE-0B89-439C-A0DF-342DADC7D021}" srcOrd="2" destOrd="0" presId="urn:microsoft.com/office/officeart/2005/8/layout/venn2"/>
    <dgm:cxn modelId="{F576AA63-7481-48F3-ACBF-5680E66F28CC}" type="presParOf" srcId="{919828CE-0B89-439C-A0DF-342DADC7D021}" destId="{5F5DD146-FD63-4C56-814E-4119F6A5460F}" srcOrd="0" destOrd="0" presId="urn:microsoft.com/office/officeart/2005/8/layout/venn2"/>
    <dgm:cxn modelId="{BECF23CB-F0D7-4F15-94E6-F646B8E996EF}" type="presParOf" srcId="{919828CE-0B89-439C-A0DF-342DADC7D021}" destId="{CBE58F69-B1D1-4F3B-898C-108CAB245D7C}" srcOrd="1" destOrd="0" presId="urn:microsoft.com/office/officeart/2005/8/layout/ven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B09832-1031-4835-AAA2-012E196485B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C948419-6E51-415C-A6A4-1099864F1B9D}">
      <dgm:prSet phldrT="[Texto]" custT="1"/>
      <dgm:spPr/>
      <dgm:t>
        <a:bodyPr/>
        <a:lstStyle/>
        <a:p>
          <a:r>
            <a:rPr lang="en-US" sz="3600" b="1" noProof="0" dirty="0" smtClean="0">
              <a:solidFill>
                <a:schemeClr val="tx1"/>
              </a:solidFill>
            </a:rPr>
            <a:t>CNEST </a:t>
          </a:r>
          <a:r>
            <a:rPr lang="en-US" sz="3200" b="1" noProof="0" dirty="0" smtClean="0">
              <a:solidFill>
                <a:schemeClr val="tx1"/>
              </a:solidFill>
            </a:rPr>
            <a:t>(National Statistics Council)</a:t>
          </a:r>
          <a:endParaRPr lang="en-US" sz="3200" b="1" noProof="0" dirty="0">
            <a:solidFill>
              <a:schemeClr val="tx1"/>
            </a:solidFill>
          </a:endParaRPr>
        </a:p>
      </dgm:t>
    </dgm:pt>
    <dgm:pt modelId="{12872D20-B28D-4B43-9C81-5CAD5B54DD94}" type="parTrans" cxnId="{87BF7D36-F603-49F0-90EE-508B1033C698}">
      <dgm:prSet/>
      <dgm:spPr/>
      <dgm:t>
        <a:bodyPr/>
        <a:lstStyle/>
        <a:p>
          <a:endParaRPr lang="pt-PT"/>
        </a:p>
      </dgm:t>
    </dgm:pt>
    <dgm:pt modelId="{9AD45417-E823-4388-A429-8D19514693C2}" type="sibTrans" cxnId="{87BF7D36-F603-49F0-90EE-508B1033C698}">
      <dgm:prSet/>
      <dgm:spPr/>
      <dgm:t>
        <a:bodyPr/>
        <a:lstStyle/>
        <a:p>
          <a:endParaRPr lang="pt-PT"/>
        </a:p>
      </dgm:t>
    </dgm:pt>
    <dgm:pt modelId="{A28CB51F-1BD2-47ED-9304-A2A321588B3D}">
      <dgm:prSet phldrT="[Texto]" custT="1"/>
      <dgm:spPr/>
      <dgm:t>
        <a:bodyPr anchor="t"/>
        <a:lstStyle/>
        <a:p>
          <a:pPr algn="just"/>
          <a:r>
            <a:rPr lang="en-US" sz="18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NIS</a:t>
          </a:r>
        </a:p>
        <a:p>
          <a:pPr algn="just"/>
          <a:endParaRPr lang="en-US" sz="800" noProof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r>
            <a:rPr lang="en-US" sz="18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Central Bank</a:t>
          </a:r>
        </a:p>
        <a:p>
          <a:pPr algn="just"/>
          <a:endParaRPr lang="en-US" sz="800" noProof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r>
            <a:rPr lang="en-US" sz="18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Ministries – ODINE</a:t>
          </a:r>
        </a:p>
        <a:p>
          <a:pPr algn="l"/>
          <a:endParaRPr lang="en-US" sz="800" noProof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l"/>
          <a:r>
            <a:rPr lang="en-US" sz="18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Representative Others Ministries</a:t>
          </a:r>
          <a:endParaRPr lang="en-US" sz="18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A1AA8A5-3830-4148-A049-5F7AF47B1D55}" type="parTrans" cxnId="{D432481E-61F6-492C-9419-36E8A96BFB7E}">
      <dgm:prSet/>
      <dgm:spPr/>
      <dgm:t>
        <a:bodyPr/>
        <a:lstStyle/>
        <a:p>
          <a:endParaRPr lang="pt-PT"/>
        </a:p>
      </dgm:t>
    </dgm:pt>
    <dgm:pt modelId="{B1F14674-DF2B-41B4-A328-02F90B100889}" type="sibTrans" cxnId="{D432481E-61F6-492C-9419-36E8A96BFB7E}">
      <dgm:prSet/>
      <dgm:spPr/>
      <dgm:t>
        <a:bodyPr/>
        <a:lstStyle/>
        <a:p>
          <a:endParaRPr lang="pt-PT"/>
        </a:p>
      </dgm:t>
    </dgm:pt>
    <dgm:pt modelId="{8E077AA1-E0C9-44D2-BB18-8847E170B2FC}">
      <dgm:prSet phldrT="[Texto]" custT="1"/>
      <dgm:spPr/>
      <dgm:t>
        <a:bodyPr anchor="t"/>
        <a:lstStyle/>
        <a:p>
          <a:pPr algn="l"/>
          <a:r>
            <a:rPr lang="en-US" sz="18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National Association of Municipalities</a:t>
          </a:r>
        </a:p>
        <a:p>
          <a:pPr algn="just"/>
          <a:endParaRPr lang="en-US" sz="4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Private business sector;</a:t>
          </a:r>
        </a:p>
        <a:p>
          <a:pPr algn="just"/>
          <a:endParaRPr lang="en-US" sz="4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Trade unions;</a:t>
          </a:r>
        </a:p>
        <a:p>
          <a:pPr algn="just"/>
          <a:endParaRPr lang="en-US" sz="4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Professional bodies;</a:t>
          </a:r>
        </a:p>
        <a:p>
          <a:pPr algn="just"/>
          <a:endParaRPr lang="en-US" sz="4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Journalists;</a:t>
          </a:r>
        </a:p>
        <a:p>
          <a:pPr algn="just"/>
          <a:endParaRPr lang="en-US" sz="400" noProof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r>
            <a:rPr lang="en-US" sz="18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Consumer</a:t>
          </a:r>
        </a:p>
        <a:p>
          <a:pPr algn="just"/>
          <a:endParaRPr lang="en-US" sz="400" noProof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r>
            <a:rPr lang="en-US" sz="180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Environmentalists</a:t>
          </a:r>
        </a:p>
        <a:p>
          <a:pPr algn="just"/>
          <a:endParaRPr lang="en-US" sz="4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NGO’s (NGO’s Platform)</a:t>
          </a:r>
        </a:p>
      </dgm:t>
    </dgm:pt>
    <dgm:pt modelId="{60119E05-F7CD-4715-8547-F4EBFF4339D0}" type="parTrans" cxnId="{48374600-45C5-4CD1-87BA-7EB16436CE60}">
      <dgm:prSet/>
      <dgm:spPr/>
      <dgm:t>
        <a:bodyPr/>
        <a:lstStyle/>
        <a:p>
          <a:endParaRPr lang="pt-PT"/>
        </a:p>
      </dgm:t>
    </dgm:pt>
    <dgm:pt modelId="{77A52742-6031-4874-97F0-1CAE54F3170D}" type="sibTrans" cxnId="{48374600-45C5-4CD1-87BA-7EB16436CE60}">
      <dgm:prSet/>
      <dgm:spPr/>
      <dgm:t>
        <a:bodyPr/>
        <a:lstStyle/>
        <a:p>
          <a:endParaRPr lang="pt-PT"/>
        </a:p>
      </dgm:t>
    </dgm:pt>
    <dgm:pt modelId="{AF3DD35F-D391-4B2C-A8D9-4157E6E4EA6C}">
      <dgm:prSet phldrT="[Texto]" custT="1"/>
      <dgm:spPr/>
      <dgm:t>
        <a:bodyPr anchor="t"/>
        <a:lstStyle/>
        <a:p>
          <a:pPr algn="just"/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Docents of ​​statistical and econometric methods or related fields</a:t>
          </a:r>
        </a:p>
        <a:p>
          <a:pPr algn="just"/>
          <a:endParaRPr lang="en-US" sz="8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l"/>
          <a:r>
            <a:rPr lang="en-US" sz="1800" b="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Persons of recognized reputation for scientific merit, integrity and independence.</a:t>
          </a:r>
          <a:endParaRPr lang="pt-PT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045D194-FF62-4EB8-BF32-B91AF6D6DAC1}" type="parTrans" cxnId="{B043450D-611C-474C-B63F-28029EAB8D09}">
      <dgm:prSet/>
      <dgm:spPr/>
      <dgm:t>
        <a:bodyPr/>
        <a:lstStyle/>
        <a:p>
          <a:endParaRPr lang="pt-PT"/>
        </a:p>
      </dgm:t>
    </dgm:pt>
    <dgm:pt modelId="{086E2E78-8958-4F78-8824-93FBF60EA293}" type="sibTrans" cxnId="{B043450D-611C-474C-B63F-28029EAB8D09}">
      <dgm:prSet/>
      <dgm:spPr/>
      <dgm:t>
        <a:bodyPr/>
        <a:lstStyle/>
        <a:p>
          <a:endParaRPr lang="pt-PT"/>
        </a:p>
      </dgm:t>
    </dgm:pt>
    <dgm:pt modelId="{D4A8CABD-85ED-4014-9CF3-C4EB112D3EF0}" type="pres">
      <dgm:prSet presAssocID="{36B09832-1031-4835-AAA2-012E196485B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8A464F9-7AA7-49FF-A7A2-A4B8E455325C}" type="pres">
      <dgm:prSet presAssocID="{7C948419-6E51-415C-A6A4-1099864F1B9D}" presName="roof" presStyleLbl="dkBgShp" presStyleIdx="0" presStyleCnt="2" custScaleY="43530" custLinFactNeighborY="-2091"/>
      <dgm:spPr/>
      <dgm:t>
        <a:bodyPr/>
        <a:lstStyle/>
        <a:p>
          <a:endParaRPr lang="pt-PT"/>
        </a:p>
      </dgm:t>
    </dgm:pt>
    <dgm:pt modelId="{41D0D37F-6832-434D-BC3E-283F74618AC8}" type="pres">
      <dgm:prSet presAssocID="{7C948419-6E51-415C-A6A4-1099864F1B9D}" presName="pillars" presStyleCnt="0"/>
      <dgm:spPr/>
    </dgm:pt>
    <dgm:pt modelId="{8FC8532B-6D38-41FA-B6AE-298E58863406}" type="pres">
      <dgm:prSet presAssocID="{7C948419-6E51-415C-A6A4-1099864F1B9D}" presName="pillar1" presStyleLbl="node1" presStyleIdx="0" presStyleCnt="3" custScaleY="107928" custLinFactNeighborY="1288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0B6E8A-A9AE-4F76-8225-36900A68624B}" type="pres">
      <dgm:prSet presAssocID="{8E077AA1-E0C9-44D2-BB18-8847E170B2FC}" presName="pillarX" presStyleLbl="node1" presStyleIdx="1" presStyleCnt="3" custScaleY="108122" custLinFactNeighborY="1509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928C3C-C0DE-44F0-8B9C-3CF7FBDCC913}" type="pres">
      <dgm:prSet presAssocID="{AF3DD35F-D391-4B2C-A8D9-4157E6E4EA6C}" presName="pillarX" presStyleLbl="node1" presStyleIdx="2" presStyleCnt="3" custScaleY="107928" custLinFactNeighborY="1288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5C85E8E-606B-4C5C-B3A0-7B3404824667}" type="pres">
      <dgm:prSet presAssocID="{7C948419-6E51-415C-A6A4-1099864F1B9D}" presName="base" presStyleLbl="dkBgShp" presStyleIdx="1" presStyleCnt="2" custFlipVert="1" custScaleY="68068" custLinFactX="2435" custLinFactY="-720166" custLinFactNeighborX="100000" custLinFactNeighborY="-800000"/>
      <dgm:spPr/>
    </dgm:pt>
  </dgm:ptLst>
  <dgm:cxnLst>
    <dgm:cxn modelId="{1D064DF3-D33A-4F62-B8D5-BEFDB9BD60F6}" type="presOf" srcId="{A28CB51F-1BD2-47ED-9304-A2A321588B3D}" destId="{8FC8532B-6D38-41FA-B6AE-298E58863406}" srcOrd="0" destOrd="0" presId="urn:microsoft.com/office/officeart/2005/8/layout/hList3"/>
    <dgm:cxn modelId="{D432481E-61F6-492C-9419-36E8A96BFB7E}" srcId="{7C948419-6E51-415C-A6A4-1099864F1B9D}" destId="{A28CB51F-1BD2-47ED-9304-A2A321588B3D}" srcOrd="0" destOrd="0" parTransId="{5A1AA8A5-3830-4148-A049-5F7AF47B1D55}" sibTransId="{B1F14674-DF2B-41B4-A328-02F90B100889}"/>
    <dgm:cxn modelId="{48374600-45C5-4CD1-87BA-7EB16436CE60}" srcId="{7C948419-6E51-415C-A6A4-1099864F1B9D}" destId="{8E077AA1-E0C9-44D2-BB18-8847E170B2FC}" srcOrd="1" destOrd="0" parTransId="{60119E05-F7CD-4715-8547-F4EBFF4339D0}" sibTransId="{77A52742-6031-4874-97F0-1CAE54F3170D}"/>
    <dgm:cxn modelId="{B043450D-611C-474C-B63F-28029EAB8D09}" srcId="{7C948419-6E51-415C-A6A4-1099864F1B9D}" destId="{AF3DD35F-D391-4B2C-A8D9-4157E6E4EA6C}" srcOrd="2" destOrd="0" parTransId="{F045D194-FF62-4EB8-BF32-B91AF6D6DAC1}" sibTransId="{086E2E78-8958-4F78-8824-93FBF60EA293}"/>
    <dgm:cxn modelId="{FC6EFE09-B4AE-4300-A174-C486F534098E}" type="presOf" srcId="{8E077AA1-E0C9-44D2-BB18-8847E170B2FC}" destId="{050B6E8A-A9AE-4F76-8225-36900A68624B}" srcOrd="0" destOrd="0" presId="urn:microsoft.com/office/officeart/2005/8/layout/hList3"/>
    <dgm:cxn modelId="{46AFF023-E4A4-49FE-8BD8-72D4292B0083}" type="presOf" srcId="{36B09832-1031-4835-AAA2-012E196485B5}" destId="{D4A8CABD-85ED-4014-9CF3-C4EB112D3EF0}" srcOrd="0" destOrd="0" presId="urn:microsoft.com/office/officeart/2005/8/layout/hList3"/>
    <dgm:cxn modelId="{1EAEDA19-8702-435A-975C-BEAB33CB796B}" type="presOf" srcId="{AF3DD35F-D391-4B2C-A8D9-4157E6E4EA6C}" destId="{49928C3C-C0DE-44F0-8B9C-3CF7FBDCC913}" srcOrd="0" destOrd="0" presId="urn:microsoft.com/office/officeart/2005/8/layout/hList3"/>
    <dgm:cxn modelId="{87BF7D36-F603-49F0-90EE-508B1033C698}" srcId="{36B09832-1031-4835-AAA2-012E196485B5}" destId="{7C948419-6E51-415C-A6A4-1099864F1B9D}" srcOrd="0" destOrd="0" parTransId="{12872D20-B28D-4B43-9C81-5CAD5B54DD94}" sibTransId="{9AD45417-E823-4388-A429-8D19514693C2}"/>
    <dgm:cxn modelId="{D45A4A78-37FD-4D99-A54B-6963023121FF}" type="presOf" srcId="{7C948419-6E51-415C-A6A4-1099864F1B9D}" destId="{58A464F9-7AA7-49FF-A7A2-A4B8E455325C}" srcOrd="0" destOrd="0" presId="urn:microsoft.com/office/officeart/2005/8/layout/hList3"/>
    <dgm:cxn modelId="{D671575B-1AF1-4641-B004-0A0A6F919E11}" type="presParOf" srcId="{D4A8CABD-85ED-4014-9CF3-C4EB112D3EF0}" destId="{58A464F9-7AA7-49FF-A7A2-A4B8E455325C}" srcOrd="0" destOrd="0" presId="urn:microsoft.com/office/officeart/2005/8/layout/hList3"/>
    <dgm:cxn modelId="{6FA03BFE-998E-4F10-8541-2A4EEF316576}" type="presParOf" srcId="{D4A8CABD-85ED-4014-9CF3-C4EB112D3EF0}" destId="{41D0D37F-6832-434D-BC3E-283F74618AC8}" srcOrd="1" destOrd="0" presId="urn:microsoft.com/office/officeart/2005/8/layout/hList3"/>
    <dgm:cxn modelId="{AECD3639-734A-42C0-842A-C436A82C7393}" type="presParOf" srcId="{41D0D37F-6832-434D-BC3E-283F74618AC8}" destId="{8FC8532B-6D38-41FA-B6AE-298E58863406}" srcOrd="0" destOrd="0" presId="urn:microsoft.com/office/officeart/2005/8/layout/hList3"/>
    <dgm:cxn modelId="{50D106F0-A8A9-4700-BD31-671735ECD4C3}" type="presParOf" srcId="{41D0D37F-6832-434D-BC3E-283F74618AC8}" destId="{050B6E8A-A9AE-4F76-8225-36900A68624B}" srcOrd="1" destOrd="0" presId="urn:microsoft.com/office/officeart/2005/8/layout/hList3"/>
    <dgm:cxn modelId="{B3808EFC-5DA3-4351-ADCC-BFB680D296EB}" type="presParOf" srcId="{41D0D37F-6832-434D-BC3E-283F74618AC8}" destId="{49928C3C-C0DE-44F0-8B9C-3CF7FBDCC913}" srcOrd="2" destOrd="0" presId="urn:microsoft.com/office/officeart/2005/8/layout/hList3"/>
    <dgm:cxn modelId="{0202A47C-D721-4039-9F19-F68DDD21CB26}" type="presParOf" srcId="{D4A8CABD-85ED-4014-9CF3-C4EB112D3EF0}" destId="{75C85E8E-606B-4C5C-B3A0-7B3404824667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A3CC42F0-9230-409F-9095-2C1E7C7783BA}" type="datetimeFigureOut">
              <a:rPr lang="pt-PT"/>
              <a:pPr>
                <a:defRPr/>
              </a:pPr>
              <a:t>11-09-2013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8BA491AC-3419-4817-A380-ADFC6C26D88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F7850-A03E-49BE-9202-BFCF70A88007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6A72-EBB8-4691-AC5A-F3991A9815F0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6A72-EBB8-4691-AC5A-F3991A9815F0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24</a:t>
            </a:fld>
            <a:endParaRPr lang="pt-P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25</a:t>
            </a:fld>
            <a:endParaRPr lang="pt-P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26</a:t>
            </a:fld>
            <a:endParaRPr lang="pt-P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27</a:t>
            </a:fld>
            <a:endParaRPr lang="pt-P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28</a:t>
            </a:fld>
            <a:endParaRPr lang="pt-P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29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30</a:t>
            </a:fld>
            <a:endParaRPr lang="pt-P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31</a:t>
            </a:fld>
            <a:endParaRPr lang="pt-P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32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491AC-3419-4817-A380-ADFC6C26D88B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apresntação power point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gis.ine.cv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png"/><Relationship Id="rId7" Type="http://schemas.openxmlformats.org/officeDocument/2006/relationships/hyperlink" Target="http://hotelxaguate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Cape%20Verde\Sodade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642910" y="1643050"/>
            <a:ext cx="8001056" cy="2121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0000FF"/>
                </a:solidFill>
              </a:rPr>
              <a:t>Integration of Statistical and Spatial Information for Data Dissemination in Cape Verde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0" y="421481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  </a:t>
            </a:r>
            <a:r>
              <a:rPr lang="en-US" sz="1600" b="1" dirty="0" smtClean="0"/>
              <a:t>United Nations Regional Workshop on Data Dissemination and Communication</a:t>
            </a:r>
          </a:p>
          <a:p>
            <a:pPr algn="ctr"/>
            <a:r>
              <a:rPr lang="en-US" sz="1600" b="1" dirty="0" smtClean="0"/>
              <a:t>Amman, Jordan – 9 to 12 September 2013</a:t>
            </a:r>
            <a:endParaRPr lang="en-US" sz="1600" b="1" dirty="0"/>
          </a:p>
        </p:txBody>
      </p:sp>
      <p:sp>
        <p:nvSpPr>
          <p:cNvPr id="3076" name="CaixaDeTexto 3"/>
          <p:cNvSpPr txBox="1">
            <a:spLocks noChangeArrowheads="1"/>
          </p:cNvSpPr>
          <p:nvPr/>
        </p:nvSpPr>
        <p:spPr bwMode="auto">
          <a:xfrm>
            <a:off x="6323055" y="6068817"/>
            <a:ext cx="27495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/>
              <a:t>Amândio</a:t>
            </a:r>
            <a:r>
              <a:rPr lang="en-US" sz="1400" dirty="0" smtClean="0"/>
              <a:t> </a:t>
            </a:r>
            <a:r>
              <a:rPr lang="en-US" sz="1400" dirty="0" err="1" smtClean="0"/>
              <a:t>Furtado</a:t>
            </a:r>
            <a:endParaRPr lang="en-US" sz="1400" dirty="0" smtClean="0"/>
          </a:p>
          <a:p>
            <a:r>
              <a:rPr lang="en-US" sz="1400" dirty="0" smtClean="0"/>
              <a:t>Amandio.furtado@ine.gov.cv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The NSS and NIS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Marcador de Posição de Conteúdo 7"/>
          <p:cNvGraphicFramePr>
            <a:graphicFrameLocks noGrp="1"/>
          </p:cNvGraphicFramePr>
          <p:nvPr>
            <p:ph idx="1"/>
          </p:nvPr>
        </p:nvGraphicFramePr>
        <p:xfrm>
          <a:off x="128646" y="1500174"/>
          <a:ext cx="880107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ângulo 9"/>
          <p:cNvSpPr/>
          <p:nvPr/>
        </p:nvSpPr>
        <p:spPr>
          <a:xfrm>
            <a:off x="142844" y="2428868"/>
            <a:ext cx="2928958" cy="7143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Governmental Representatives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3071802" y="2428868"/>
            <a:ext cx="2928958" cy="7143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Associations Representatives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6000760" y="2428868"/>
            <a:ext cx="2928958" cy="7143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Academic and Civil Society Representatives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1643050"/>
            <a:ext cx="87154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The National Institute of Statistics (NIS) is the central executive organism, of the National Statistical System (NSS) responsible for production and dissemination of the statistical information.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Mission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SimSun" pitchFamily="2" charset="-122"/>
                <a:cs typeface="Arial" pitchFamily="34" charset="0"/>
              </a:rPr>
              <a:t>: Produce and disseminate with efficiency and exemption, statistical information with quality, relevant and timely.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NSS and NIS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771556" y="274638"/>
            <a:ext cx="8229600" cy="725470"/>
          </a:xfr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Data Dissemination in INE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Confidentiality</a:t>
            </a:r>
          </a:p>
          <a:p>
            <a:pPr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Users needs (output's different forms and formats)</a:t>
            </a:r>
          </a:p>
          <a:p>
            <a:pPr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Make the internet the core dissemination vehicle</a:t>
            </a:r>
          </a:p>
          <a:p>
            <a:pPr eaLnBrk="1" hangingPunct="1"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Easy the access to information 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Free access to census data, including geographic data</a:t>
            </a:r>
          </a:p>
          <a:p>
            <a:pPr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Data Available in different forms and format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Enable advanced users to “directly” handle the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1571604" y="1658211"/>
            <a:ext cx="6290446" cy="4914061"/>
            <a:chOff x="2071670" y="1658211"/>
            <a:chExt cx="4552950" cy="3556739"/>
          </a:xfrm>
        </p:grpSpPr>
        <p:pic>
          <p:nvPicPr>
            <p:cNvPr id="9" name="Imagem 8"/>
            <p:cNvPicPr/>
            <p:nvPr/>
          </p:nvPicPr>
          <p:blipFill>
            <a:blip r:embed="rId3"/>
            <a:srcRect l="7315" r="8428" b="3773"/>
            <a:stretch>
              <a:fillRect/>
            </a:stretch>
          </p:blipFill>
          <p:spPr bwMode="auto">
            <a:xfrm>
              <a:off x="2071670" y="1658211"/>
              <a:ext cx="4552950" cy="2913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m 9"/>
            <p:cNvPicPr/>
            <p:nvPr/>
          </p:nvPicPr>
          <p:blipFill>
            <a:blip r:embed="rId4"/>
            <a:srcRect l="7357" t="55057" r="8594" b="10112"/>
            <a:stretch>
              <a:fillRect/>
            </a:stretch>
          </p:blipFill>
          <p:spPr bwMode="auto">
            <a:xfrm>
              <a:off x="2071670" y="4157248"/>
              <a:ext cx="4539302" cy="1057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itle 1"/>
          <p:cNvSpPr txBox="1">
            <a:spLocks/>
          </p:cNvSpPr>
          <p:nvPr/>
        </p:nvSpPr>
        <p:spPr>
          <a:xfrm>
            <a:off x="771556" y="274638"/>
            <a:ext cx="8229600" cy="7254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Data Dissemination in INE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43042" y="134515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/>
              <a:t>www.ine.cv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3286116" y="3214686"/>
            <a:ext cx="2428892" cy="1645257"/>
            <a:chOff x="2071670" y="1658211"/>
            <a:chExt cx="4552950" cy="3556739"/>
          </a:xfrm>
        </p:grpSpPr>
        <p:pic>
          <p:nvPicPr>
            <p:cNvPr id="9" name="Imagem 8"/>
            <p:cNvPicPr/>
            <p:nvPr/>
          </p:nvPicPr>
          <p:blipFill>
            <a:blip r:embed="rId3" cstate="print"/>
            <a:srcRect l="7315" r="8428" b="3773"/>
            <a:stretch>
              <a:fillRect/>
            </a:stretch>
          </p:blipFill>
          <p:spPr bwMode="auto">
            <a:xfrm>
              <a:off x="2071670" y="1658211"/>
              <a:ext cx="4552950" cy="2913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m 9"/>
            <p:cNvPicPr/>
            <p:nvPr/>
          </p:nvPicPr>
          <p:blipFill>
            <a:blip r:embed="rId4" cstate="print"/>
            <a:srcRect l="7357" t="55057" r="8594" b="10112"/>
            <a:stretch>
              <a:fillRect/>
            </a:stretch>
          </p:blipFill>
          <p:spPr bwMode="auto">
            <a:xfrm>
              <a:off x="2071670" y="4157248"/>
              <a:ext cx="4539302" cy="1057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itle 1"/>
          <p:cNvSpPr txBox="1">
            <a:spLocks/>
          </p:cNvSpPr>
          <p:nvPr/>
        </p:nvSpPr>
        <p:spPr>
          <a:xfrm>
            <a:off x="771556" y="274638"/>
            <a:ext cx="8229600" cy="7254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Data Dissemination in INE</a:t>
            </a:r>
          </a:p>
        </p:txBody>
      </p:sp>
      <p:pic>
        <p:nvPicPr>
          <p:cNvPr id="6" name="Imagem 5"/>
          <p:cNvPicPr/>
          <p:nvPr/>
        </p:nvPicPr>
        <p:blipFill>
          <a:blip r:embed="rId5" cstate="print"/>
          <a:srcRect t="3371" b="3371"/>
          <a:stretch>
            <a:fillRect/>
          </a:stretch>
        </p:blipFill>
        <p:spPr bwMode="auto">
          <a:xfrm>
            <a:off x="71406" y="3280524"/>
            <a:ext cx="2857520" cy="164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/>
          <p:nvPr/>
        </p:nvPicPr>
        <p:blipFill>
          <a:blip r:embed="rId6" cstate="print"/>
          <a:srcRect t="3595" r="632" b="4719"/>
          <a:stretch>
            <a:fillRect/>
          </a:stretch>
        </p:blipFill>
        <p:spPr bwMode="auto">
          <a:xfrm>
            <a:off x="53820" y="5000636"/>
            <a:ext cx="28751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t="3906" r="1171" b="9179"/>
          <a:stretch>
            <a:fillRect/>
          </a:stretch>
        </p:blipFill>
        <p:spPr bwMode="auto">
          <a:xfrm>
            <a:off x="6286512" y="5094979"/>
            <a:ext cx="2643206" cy="154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 t="3125" r="1134" b="8984"/>
          <a:stretch>
            <a:fillRect/>
          </a:stretch>
        </p:blipFill>
        <p:spPr bwMode="auto">
          <a:xfrm>
            <a:off x="6286512" y="3286124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 t="3125" b="9961"/>
          <a:stretch>
            <a:fillRect/>
          </a:stretch>
        </p:blipFill>
        <p:spPr bwMode="auto">
          <a:xfrm>
            <a:off x="71406" y="1428736"/>
            <a:ext cx="2857520" cy="160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/>
          <a:srcRect l="7065" t="2900" r="8696" b="10101"/>
          <a:stretch>
            <a:fillRect/>
          </a:stretch>
        </p:blipFill>
        <p:spPr bwMode="auto">
          <a:xfrm>
            <a:off x="6183323" y="1428736"/>
            <a:ext cx="2746395" cy="159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m 13" descr="MG_1954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7620" y="5000588"/>
            <a:ext cx="1393765" cy="2000312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3143240" y="1357298"/>
            <a:ext cx="3071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b="1" dirty="0" smtClean="0"/>
              <a:t>Cape Verde Census Info</a:t>
            </a:r>
          </a:p>
          <a:p>
            <a:pPr lvl="1"/>
            <a:r>
              <a:rPr lang="en-US" sz="1600" b="1" dirty="0" smtClean="0"/>
              <a:t>SINE (CPLP)</a:t>
            </a:r>
          </a:p>
          <a:p>
            <a:pPr lvl="1"/>
            <a:r>
              <a:rPr lang="en-US" sz="1600" b="1" dirty="0" smtClean="0"/>
              <a:t>BDEO</a:t>
            </a:r>
          </a:p>
          <a:p>
            <a:pPr lvl="1"/>
            <a:r>
              <a:rPr lang="en-US" sz="1600" b="1" dirty="0" smtClean="0"/>
              <a:t>BDMI</a:t>
            </a:r>
          </a:p>
          <a:p>
            <a:pPr lvl="1"/>
            <a:r>
              <a:rPr lang="en-US" sz="1600" b="1" dirty="0" smtClean="0"/>
              <a:t>Data Request</a:t>
            </a:r>
          </a:p>
          <a:p>
            <a:pPr lvl="1"/>
            <a:r>
              <a:rPr lang="en-US" sz="1600" b="1" dirty="0" smtClean="0"/>
              <a:t>INE Mobile</a:t>
            </a:r>
          </a:p>
          <a:p>
            <a:pPr lvl="1"/>
            <a:r>
              <a:rPr lang="en-US" sz="1600" b="1" dirty="0" err="1" smtClean="0"/>
              <a:t>WebGIS</a:t>
            </a:r>
            <a:r>
              <a:rPr lang="en-US" sz="1600" b="1" dirty="0" smtClean="0"/>
              <a:t>-INE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214414" y="343895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b="1" dirty="0" smtClean="0"/>
              <a:t>The </a:t>
            </a:r>
            <a:r>
              <a:rPr lang="en-US" sz="3200" b="1" dirty="0" err="1" smtClean="0"/>
              <a:t>WebGIS</a:t>
            </a:r>
            <a:r>
              <a:rPr lang="en-US" sz="3200" b="1" dirty="0" smtClean="0"/>
              <a:t>-INE - Background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1406" y="1924000"/>
            <a:ext cx="89297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2010 the NIS, conducted a Population and Housing Census</a:t>
            </a:r>
          </a:p>
          <a:p>
            <a:endParaRPr lang="en-US" sz="1400" dirty="0" smtClean="0"/>
          </a:p>
          <a:p>
            <a:r>
              <a:rPr lang="en-US" sz="2800" dirty="0" smtClean="0"/>
              <a:t>Use of New Technologies (Mobile Devices)</a:t>
            </a:r>
          </a:p>
          <a:p>
            <a:endParaRPr lang="en-US" sz="1400" dirty="0" smtClean="0"/>
          </a:p>
          <a:p>
            <a:r>
              <a:rPr lang="en-US" sz="2800" dirty="0" smtClean="0"/>
              <a:t>Use of GIS to support data collection and dissemination</a:t>
            </a:r>
          </a:p>
          <a:p>
            <a:endParaRPr lang="en-US" sz="1200" dirty="0" smtClean="0"/>
          </a:p>
          <a:p>
            <a:r>
              <a:rPr lang="en-US" sz="2800" dirty="0" smtClean="0"/>
              <a:t>Completely Digital Census (One of the first in Africa)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4282" y="1428736"/>
            <a:ext cx="87868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Minimum use of paper</a:t>
            </a:r>
          </a:p>
          <a:p>
            <a:endParaRPr lang="en-US" sz="1200" dirty="0" smtClean="0"/>
          </a:p>
          <a:p>
            <a:r>
              <a:rPr lang="en-US" sz="3200" dirty="0" smtClean="0"/>
              <a:t>Geo referencing all household (Using GIS and GPS)</a:t>
            </a:r>
          </a:p>
          <a:p>
            <a:endParaRPr lang="en-US" sz="1200" dirty="0" smtClean="0"/>
          </a:p>
          <a:p>
            <a:r>
              <a:rPr lang="en-US" sz="3200" dirty="0" smtClean="0"/>
              <a:t>Improve quality control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4282" y="4729001"/>
            <a:ext cx="42846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dirty="0" smtClean="0">
                <a:solidFill>
                  <a:schemeClr val="accent2"/>
                </a:solidFill>
                <a:latin typeface="Arial Black" pitchFamily="34" charset="0"/>
              </a:rPr>
              <a:t>PDA (Personal Digital Assistant) with GPS (Global Positioning System).</a:t>
            </a:r>
            <a:r>
              <a:rPr lang="en-US" b="1" dirty="0" smtClean="0">
                <a:solidFill>
                  <a:srgbClr val="3333CC"/>
                </a:solidFill>
                <a:latin typeface="Arial Black" pitchFamily="34" charset="0"/>
              </a:rPr>
              <a:t> </a:t>
            </a:r>
            <a:endParaRPr kumimoji="1" lang="en-US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>
              <a:defRPr/>
            </a:pPr>
            <a:r>
              <a:rPr kumimoji="1" lang="en-US" dirty="0" smtClean="0">
                <a:solidFill>
                  <a:schemeClr val="accent2"/>
                </a:solidFill>
                <a:latin typeface="Arial Black" pitchFamily="34" charset="0"/>
              </a:rPr>
              <a:t> </a:t>
            </a:r>
            <a:endParaRPr lang="en-US" b="1" u="sng" dirty="0">
              <a:solidFill>
                <a:srgbClr val="3333CC"/>
              </a:solidFill>
              <a:latin typeface="Arial Black" pitchFamily="34" charset="0"/>
            </a:endParaRPr>
          </a:p>
        </p:txBody>
      </p:sp>
      <p:pic>
        <p:nvPicPr>
          <p:cNvPr id="7" name="Picture 6" descr="pda_ib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0453" y="3714752"/>
            <a:ext cx="2087563" cy="286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929454" y="3440137"/>
            <a:ext cx="2133600" cy="3417887"/>
            <a:chOff x="1418" y="1799"/>
            <a:chExt cx="3360" cy="4815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18" y="1799"/>
              <a:ext cx="3360" cy="4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38" y="2519"/>
              <a:ext cx="1980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CaixaDeTexto 10"/>
          <p:cNvSpPr txBox="1"/>
          <p:nvPr/>
        </p:nvSpPr>
        <p:spPr>
          <a:xfrm>
            <a:off x="1214414" y="343895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b="1" dirty="0" smtClean="0"/>
              <a:t>The </a:t>
            </a:r>
            <a:r>
              <a:rPr lang="en-US" sz="3200" b="1" dirty="0" err="1" smtClean="0"/>
              <a:t>WebGIS</a:t>
            </a:r>
            <a:r>
              <a:rPr lang="en-US" sz="3200" b="1" dirty="0" smtClean="0"/>
              <a:t>-INE - 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ângulo 2"/>
          <p:cNvSpPr>
            <a:spLocks noChangeArrowheads="1"/>
          </p:cNvSpPr>
          <p:nvPr/>
        </p:nvSpPr>
        <p:spPr bwMode="auto">
          <a:xfrm>
            <a:off x="285720" y="1643050"/>
            <a:ext cx="3711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altLang="en-US" b="1" dirty="0" smtClean="0">
                <a:sym typeface="Wingdings" pitchFamily="2" charset="2"/>
              </a:rPr>
              <a:t>Mobile </a:t>
            </a:r>
            <a:r>
              <a:rPr lang="pt-PT" altLang="en-US" b="1" dirty="0">
                <a:sym typeface="Wingdings" pitchFamily="2" charset="2"/>
              </a:rPr>
              <a:t>GIS</a:t>
            </a:r>
            <a:r>
              <a:rPr lang="pt-PT" altLang="en-US" b="1" dirty="0" smtClean="0">
                <a:sym typeface="Wingdings" pitchFamily="2" charset="2"/>
              </a:rPr>
              <a:t>” – IBGE Mobile GIS</a:t>
            </a:r>
            <a:endParaRPr lang="pt-PT" altLang="en-US" b="1" dirty="0"/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33131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143372" y="2244764"/>
            <a:ext cx="43577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Technical</a:t>
            </a:r>
            <a:r>
              <a:rPr lang="pt-PT" sz="2800" dirty="0" smtClean="0"/>
              <a:t> </a:t>
            </a:r>
            <a:r>
              <a:rPr lang="en-US" sz="2800" dirty="0" smtClean="0"/>
              <a:t>and logistic support of the Brazilian Institute of Geography and Statistics (IBGE)</a:t>
            </a:r>
          </a:p>
          <a:p>
            <a:endParaRPr lang="pt-PT" sz="2800" dirty="0" smtClean="0"/>
          </a:p>
          <a:p>
            <a:r>
              <a:rPr lang="en-US" sz="2800" dirty="0" smtClean="0"/>
              <a:t>App that allows the visualizations, navigation map and use of GPS</a:t>
            </a:r>
            <a:r>
              <a:rPr lang="pt-PT" sz="2800" dirty="0" smtClean="0"/>
              <a:t>.</a:t>
            </a:r>
            <a:endParaRPr lang="pt-PT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14414" y="343895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b="1" dirty="0" smtClean="0"/>
              <a:t>The </a:t>
            </a:r>
            <a:r>
              <a:rPr lang="en-US" sz="3200" b="1" dirty="0" err="1" smtClean="0"/>
              <a:t>WebGIS</a:t>
            </a:r>
            <a:r>
              <a:rPr lang="en-US" sz="3200" b="1" dirty="0" smtClean="0"/>
              <a:t>-INE - 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l="18155" t="14844" r="21998" b="12890"/>
          <a:stretch>
            <a:fillRect/>
          </a:stretch>
        </p:blipFill>
        <p:spPr bwMode="auto">
          <a:xfrm>
            <a:off x="714348" y="1449054"/>
            <a:ext cx="7546363" cy="51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214414" y="343895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b="1" dirty="0" smtClean="0"/>
              <a:t>The </a:t>
            </a:r>
            <a:r>
              <a:rPr lang="en-US" sz="3200" b="1" dirty="0" err="1" smtClean="0"/>
              <a:t>WebGIS</a:t>
            </a:r>
            <a:r>
              <a:rPr lang="en-US" sz="3200" b="1" dirty="0" smtClean="0"/>
              <a:t>-INE - 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 l="20351" t="15820" r="46945" b="13867"/>
          <a:stretch>
            <a:fillRect/>
          </a:stretch>
        </p:blipFill>
        <p:spPr bwMode="auto">
          <a:xfrm>
            <a:off x="422672" y="1500174"/>
            <a:ext cx="40778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6" name="Grupo 65"/>
          <p:cNvGrpSpPr/>
          <p:nvPr/>
        </p:nvGrpSpPr>
        <p:grpSpPr>
          <a:xfrm>
            <a:off x="6285718" y="3643314"/>
            <a:ext cx="357984" cy="571504"/>
            <a:chOff x="6285718" y="3643314"/>
            <a:chExt cx="357984" cy="571504"/>
          </a:xfrm>
        </p:grpSpPr>
        <p:cxnSp>
          <p:nvCxnSpPr>
            <p:cNvPr id="40" name="Conexão recta 39"/>
            <p:cNvCxnSpPr/>
            <p:nvPr/>
          </p:nvCxnSpPr>
          <p:spPr>
            <a:xfrm>
              <a:off x="6286512" y="4143380"/>
              <a:ext cx="35719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xão recta 43"/>
            <p:cNvCxnSpPr/>
            <p:nvPr/>
          </p:nvCxnSpPr>
          <p:spPr>
            <a:xfrm>
              <a:off x="6512732" y="4143380"/>
              <a:ext cx="130970" cy="71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xão recta 53"/>
            <p:cNvCxnSpPr/>
            <p:nvPr/>
          </p:nvCxnSpPr>
          <p:spPr>
            <a:xfrm flipV="1">
              <a:off x="6512732" y="4071942"/>
              <a:ext cx="130970" cy="71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xão recta 63"/>
            <p:cNvCxnSpPr/>
            <p:nvPr/>
          </p:nvCxnSpPr>
          <p:spPr>
            <a:xfrm rot="5400000" flipH="1" flipV="1">
              <a:off x="6035685" y="3893347"/>
              <a:ext cx="50086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o 66"/>
          <p:cNvGrpSpPr/>
          <p:nvPr/>
        </p:nvGrpSpPr>
        <p:grpSpPr>
          <a:xfrm>
            <a:off x="5643570" y="2928934"/>
            <a:ext cx="357984" cy="571504"/>
            <a:chOff x="6285718" y="3643314"/>
            <a:chExt cx="357984" cy="571504"/>
          </a:xfrm>
        </p:grpSpPr>
        <p:cxnSp>
          <p:nvCxnSpPr>
            <p:cNvPr id="68" name="Conexão recta 67"/>
            <p:cNvCxnSpPr/>
            <p:nvPr/>
          </p:nvCxnSpPr>
          <p:spPr>
            <a:xfrm>
              <a:off x="6286512" y="4143380"/>
              <a:ext cx="35719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xão recta 68"/>
            <p:cNvCxnSpPr/>
            <p:nvPr/>
          </p:nvCxnSpPr>
          <p:spPr>
            <a:xfrm>
              <a:off x="6512732" y="4143380"/>
              <a:ext cx="130970" cy="71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xão recta 69"/>
            <p:cNvCxnSpPr/>
            <p:nvPr/>
          </p:nvCxnSpPr>
          <p:spPr>
            <a:xfrm flipV="1">
              <a:off x="6512732" y="4071942"/>
              <a:ext cx="130970" cy="71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xão recta 70"/>
            <p:cNvCxnSpPr/>
            <p:nvPr/>
          </p:nvCxnSpPr>
          <p:spPr>
            <a:xfrm rot="5400000" flipH="1" flipV="1">
              <a:off x="6035685" y="3893347"/>
              <a:ext cx="50086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o 71"/>
          <p:cNvGrpSpPr/>
          <p:nvPr/>
        </p:nvGrpSpPr>
        <p:grpSpPr>
          <a:xfrm>
            <a:off x="4857752" y="2214554"/>
            <a:ext cx="357984" cy="571504"/>
            <a:chOff x="6285718" y="3643314"/>
            <a:chExt cx="357984" cy="571504"/>
          </a:xfrm>
        </p:grpSpPr>
        <p:cxnSp>
          <p:nvCxnSpPr>
            <p:cNvPr id="73" name="Conexão recta 72"/>
            <p:cNvCxnSpPr/>
            <p:nvPr/>
          </p:nvCxnSpPr>
          <p:spPr>
            <a:xfrm>
              <a:off x="6286512" y="4143380"/>
              <a:ext cx="35719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xão recta 73"/>
            <p:cNvCxnSpPr/>
            <p:nvPr/>
          </p:nvCxnSpPr>
          <p:spPr>
            <a:xfrm>
              <a:off x="6512732" y="4143380"/>
              <a:ext cx="130970" cy="71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xão recta 74"/>
            <p:cNvCxnSpPr/>
            <p:nvPr/>
          </p:nvCxnSpPr>
          <p:spPr>
            <a:xfrm flipV="1">
              <a:off x="6512732" y="4071942"/>
              <a:ext cx="130970" cy="71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xão recta 75"/>
            <p:cNvCxnSpPr/>
            <p:nvPr/>
          </p:nvCxnSpPr>
          <p:spPr>
            <a:xfrm rot="5400000" flipH="1" flipV="1">
              <a:off x="6035685" y="3893347"/>
              <a:ext cx="500860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ângulo arredondado 3"/>
          <p:cNvSpPr/>
          <p:nvPr/>
        </p:nvSpPr>
        <p:spPr>
          <a:xfrm>
            <a:off x="4643438" y="1714488"/>
            <a:ext cx="2143140" cy="50006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Edifice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ângulo arredondado 4"/>
          <p:cNvSpPr/>
          <p:nvPr/>
        </p:nvSpPr>
        <p:spPr>
          <a:xfrm>
            <a:off x="5214942" y="2428868"/>
            <a:ext cx="2143140" cy="500066"/>
          </a:xfrm>
          <a:prstGeom prst="round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Lodgment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ângulo arredondado 6"/>
          <p:cNvSpPr/>
          <p:nvPr/>
        </p:nvSpPr>
        <p:spPr>
          <a:xfrm>
            <a:off x="6000760" y="3143248"/>
            <a:ext cx="2143140" cy="500066"/>
          </a:xfrm>
          <a:prstGeom prst="round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Household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ângulo arredondado 7"/>
          <p:cNvSpPr/>
          <p:nvPr/>
        </p:nvSpPr>
        <p:spPr>
          <a:xfrm>
            <a:off x="6643702" y="3929066"/>
            <a:ext cx="2143140" cy="500066"/>
          </a:xfrm>
          <a:prstGeom prst="round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Individual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eta para a direita 23"/>
          <p:cNvSpPr/>
          <p:nvPr/>
        </p:nvSpPr>
        <p:spPr>
          <a:xfrm>
            <a:off x="4143372" y="1785926"/>
            <a:ext cx="428628" cy="285752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CaixaDeTexto 24"/>
          <p:cNvSpPr txBox="1"/>
          <p:nvPr/>
        </p:nvSpPr>
        <p:spPr>
          <a:xfrm>
            <a:off x="1214414" y="343895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b="1" dirty="0" smtClean="0"/>
              <a:t>The </a:t>
            </a:r>
            <a:r>
              <a:rPr lang="en-US" sz="3200" b="1" dirty="0" err="1" smtClean="0"/>
              <a:t>WebGIS</a:t>
            </a:r>
            <a:r>
              <a:rPr lang="en-US" sz="3200" b="1" dirty="0" smtClean="0"/>
              <a:t>-INE - Background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357686" y="135729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Geo Code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24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Summary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7158" y="1571612"/>
            <a:ext cx="814393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About Cape Verde</a:t>
            </a:r>
          </a:p>
          <a:p>
            <a:endParaRPr lang="en-US" sz="1400" dirty="0" smtClean="0"/>
          </a:p>
          <a:p>
            <a:r>
              <a:rPr lang="en-US" sz="2800" dirty="0" smtClean="0"/>
              <a:t>The National Statistical System (NSS) and National Institute of Statistics (NIS)</a:t>
            </a:r>
          </a:p>
          <a:p>
            <a:endParaRPr lang="en-US" sz="1400" dirty="0" smtClean="0"/>
          </a:p>
          <a:p>
            <a:r>
              <a:rPr lang="en-US" sz="2800" dirty="0" smtClean="0"/>
              <a:t>Data Dissemination in the NIS</a:t>
            </a:r>
          </a:p>
          <a:p>
            <a:endParaRPr lang="en-US" sz="1000" dirty="0" smtClean="0"/>
          </a:p>
          <a:p>
            <a:r>
              <a:rPr lang="en-US" sz="2800" dirty="0" smtClean="0"/>
              <a:t>	Some Dissemination Products (an overview)</a:t>
            </a:r>
          </a:p>
          <a:p>
            <a:endParaRPr lang="en-US" sz="1400" dirty="0" smtClean="0"/>
          </a:p>
          <a:p>
            <a:pPr lvl="2"/>
            <a:r>
              <a:rPr lang="en-US" sz="2800" dirty="0" smtClean="0"/>
              <a:t>The </a:t>
            </a:r>
            <a:r>
              <a:rPr lang="en-US" sz="2800" dirty="0" err="1" smtClean="0"/>
              <a:t>WebGIS</a:t>
            </a:r>
            <a:r>
              <a:rPr lang="en-US" sz="2800" dirty="0" smtClean="0"/>
              <a:t>-INE (A Geospatial Tool to Disseminate Data Trough Internet)</a:t>
            </a:r>
          </a:p>
          <a:p>
            <a:endParaRPr lang="en-US" sz="1400" dirty="0" smtClean="0"/>
          </a:p>
          <a:p>
            <a:r>
              <a:rPr lang="en-US" sz="2800" dirty="0" smtClean="0"/>
              <a:t>An Example of integrating Statistical and Spatial Data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214282" y="1500174"/>
            <a:ext cx="8715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/>
              <a:t>SIG </a:t>
            </a:r>
            <a:r>
              <a:rPr lang="da-DK" sz="2800" b="1" dirty="0" smtClean="0"/>
              <a:t>INE-CV</a:t>
            </a:r>
          </a:p>
          <a:p>
            <a:endParaRPr lang="da-DK" sz="2800" b="1" dirty="0"/>
          </a:p>
          <a:p>
            <a:r>
              <a:rPr lang="en-US" sz="2800" dirty="0" smtClean="0"/>
              <a:t>Developed in P </a:t>
            </a:r>
            <a:r>
              <a:rPr lang="en-US" sz="2800" dirty="0" err="1" smtClean="0"/>
              <a:t>Mapper</a:t>
            </a:r>
            <a:r>
              <a:rPr lang="en-US" sz="2800" dirty="0" smtClean="0"/>
              <a:t> (Html)</a:t>
            </a:r>
          </a:p>
          <a:p>
            <a:r>
              <a:rPr lang="en-US" sz="2800" dirty="0" smtClean="0"/>
              <a:t>Features - Shape files:</a:t>
            </a:r>
          </a:p>
          <a:p>
            <a:r>
              <a:rPr lang="en-US" sz="2800" dirty="0" smtClean="0"/>
              <a:t>Interaction with the map </a:t>
            </a:r>
            <a:r>
              <a:rPr lang="en-US" sz="2000" dirty="0" smtClean="0"/>
              <a:t>(Zoom, Select the information that you want to view)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Help reading data</a:t>
            </a:r>
          </a:p>
          <a:p>
            <a:r>
              <a:rPr lang="en-US" sz="2800" dirty="0" smtClean="0"/>
              <a:t>Query the data (spatial or numeric criteria)</a:t>
            </a:r>
          </a:p>
          <a:p>
            <a:r>
              <a:rPr lang="en-US" sz="2800" dirty="0" smtClean="0"/>
              <a:t>“Create” maps (User design)</a:t>
            </a:r>
            <a:endParaRPr lang="en-US" sz="2800" dirty="0"/>
          </a:p>
          <a:p>
            <a:r>
              <a:rPr lang="en-US" sz="2800" dirty="0" smtClean="0"/>
              <a:t>Export </a:t>
            </a:r>
            <a:r>
              <a:rPr lang="pt-PT" sz="2800" dirty="0" smtClean="0"/>
              <a:t>data, (Excel, CSV, </a:t>
            </a:r>
            <a:r>
              <a:rPr lang="pt-PT" sz="2800" dirty="0" err="1" smtClean="0"/>
              <a:t>and</a:t>
            </a:r>
            <a:r>
              <a:rPr lang="pt-PT" sz="2800" dirty="0" smtClean="0"/>
              <a:t> </a:t>
            </a:r>
            <a:r>
              <a:rPr lang="en-US" sz="2800" dirty="0" smtClean="0"/>
              <a:t>maps)</a:t>
            </a:r>
            <a:endParaRPr lang="en-US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28696" y="188877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b="1" dirty="0" smtClean="0"/>
              <a:t>The </a:t>
            </a:r>
            <a:r>
              <a:rPr lang="en-US" sz="2800" b="1" dirty="0" err="1" smtClean="0"/>
              <a:t>WebGIS</a:t>
            </a:r>
            <a:r>
              <a:rPr lang="en-US" sz="2800" b="1" dirty="0" smtClean="0"/>
              <a:t>-INE – Geospatial Tool to Disseminate data through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WebGIS INE</a:t>
            </a:r>
            <a:endParaRPr kumimoji="0" lang="pt-PT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2857" b="5714"/>
          <a:stretch>
            <a:fillRect/>
          </a:stretch>
        </p:blipFill>
        <p:spPr bwMode="auto">
          <a:xfrm>
            <a:off x="142844" y="1785926"/>
            <a:ext cx="889440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428696" y="188877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b="1" dirty="0" smtClean="0"/>
              <a:t>The </a:t>
            </a:r>
            <a:r>
              <a:rPr lang="en-US" sz="2800" b="1" dirty="0" err="1" smtClean="0"/>
              <a:t>WebGIS</a:t>
            </a:r>
            <a:r>
              <a:rPr lang="en-US" sz="2800" b="1" dirty="0" smtClean="0"/>
              <a:t>-INE – Geospatial Tool to Disseminate data through Internet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2844" y="142873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hlinkClick r:id="rId4"/>
              </a:rPr>
              <a:t>http://webgis.ine.cv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3"/>
          <a:srcRect t="2983" b="6025"/>
          <a:stretch>
            <a:fillRect/>
          </a:stretch>
        </p:blipFill>
        <p:spPr bwMode="auto">
          <a:xfrm>
            <a:off x="338026" y="1928802"/>
            <a:ext cx="852025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428696" y="188877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b="1" dirty="0" smtClean="0"/>
              <a:t>The </a:t>
            </a:r>
            <a:r>
              <a:rPr lang="en-US" sz="2800" b="1" dirty="0" err="1" smtClean="0"/>
              <a:t>WebGIS</a:t>
            </a:r>
            <a:r>
              <a:rPr lang="en-US" sz="2800" b="1" dirty="0" smtClean="0"/>
              <a:t>-INE – Geospatial Tool to Disseminate data through Internet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00100" y="142873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Navigate the map, Select, Enable, Disable the layer/information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/>
          <a:srcRect t="2985" b="5970"/>
          <a:stretch>
            <a:fillRect/>
          </a:stretch>
        </p:blipFill>
        <p:spPr bwMode="auto">
          <a:xfrm>
            <a:off x="357158" y="1928802"/>
            <a:ext cx="851529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428696" y="188877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b="1" dirty="0" smtClean="0"/>
              <a:t>The </a:t>
            </a:r>
            <a:r>
              <a:rPr lang="en-US" sz="2800" b="1" dirty="0" err="1" smtClean="0"/>
              <a:t>WebGIS</a:t>
            </a:r>
            <a:r>
              <a:rPr lang="en-US" sz="2800" b="1" dirty="0" smtClean="0"/>
              <a:t>-INE – Geospatial Tool to Disseminate data through Internet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71538" y="150017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Navigate the map - Change the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098" t="10742" r="1171" b="6250"/>
          <a:stretch>
            <a:fillRect/>
          </a:stretch>
        </p:blipFill>
        <p:spPr bwMode="auto">
          <a:xfrm>
            <a:off x="331071" y="1857364"/>
            <a:ext cx="852720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428696" y="188877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b="1" dirty="0" smtClean="0"/>
              <a:t>The </a:t>
            </a:r>
            <a:r>
              <a:rPr lang="en-US" sz="2800" b="1" dirty="0" err="1" smtClean="0"/>
              <a:t>WebGIS</a:t>
            </a:r>
            <a:r>
              <a:rPr lang="en-US" sz="2800" b="1" dirty="0" smtClean="0"/>
              <a:t>-INE – Geospatial Tool to Disseminate data through Internet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42976" y="1428736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Overlap some layers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3"/>
          <a:srcRect t="3733" b="6313"/>
          <a:stretch>
            <a:fillRect/>
          </a:stretch>
        </p:blipFill>
        <p:spPr bwMode="auto">
          <a:xfrm>
            <a:off x="568122" y="2000240"/>
            <a:ext cx="80758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428696" y="188877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b="1" dirty="0" smtClean="0"/>
              <a:t>The </a:t>
            </a:r>
            <a:r>
              <a:rPr lang="en-US" sz="2800" b="1" dirty="0" err="1" smtClean="0"/>
              <a:t>WebGIS</a:t>
            </a:r>
            <a:r>
              <a:rPr lang="en-US" sz="2800" b="1" dirty="0" smtClean="0"/>
              <a:t>-INE – Geospatial Tool to Disseminate data through Internet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28662" y="150017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 the data (SQL)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3"/>
          <a:srcRect t="3493" b="6226"/>
          <a:stretch>
            <a:fillRect/>
          </a:stretch>
        </p:blipFill>
        <p:spPr bwMode="auto">
          <a:xfrm>
            <a:off x="500034" y="1928802"/>
            <a:ext cx="816505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428696" y="188877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b="1" dirty="0" smtClean="0"/>
              <a:t>The </a:t>
            </a:r>
            <a:r>
              <a:rPr lang="en-US" sz="2800" b="1" dirty="0" err="1" smtClean="0"/>
              <a:t>WebGIS</a:t>
            </a:r>
            <a:r>
              <a:rPr lang="en-US" sz="2800" b="1" dirty="0" smtClean="0"/>
              <a:t>-INE – Geospatial Tool to Disseminate data through Internet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42910" y="1500174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Export data (CSV, Excel, PDF) and export maps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 l="40117" t="15820" r="23096" b="13867"/>
          <a:stretch>
            <a:fillRect/>
          </a:stretch>
        </p:blipFill>
        <p:spPr bwMode="auto">
          <a:xfrm>
            <a:off x="142844" y="1500174"/>
            <a:ext cx="47863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ângulo 2"/>
          <p:cNvSpPr/>
          <p:nvPr/>
        </p:nvSpPr>
        <p:spPr>
          <a:xfrm>
            <a:off x="1785950" y="71414"/>
            <a:ext cx="7358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An Example of integrating Statistical and Spatial Data </a:t>
            </a:r>
            <a:endParaRPr lang="en-US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857224" y="150017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Fogo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4929190" y="134515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Highest</a:t>
            </a:r>
            <a:r>
              <a:rPr lang="pt-PT" dirty="0" smtClean="0"/>
              <a:t> </a:t>
            </a:r>
            <a:r>
              <a:rPr lang="en-US" dirty="0" smtClean="0"/>
              <a:t>point of Cape Verde: 2829 m</a:t>
            </a:r>
            <a:endParaRPr lang="en-US" dirty="0"/>
          </a:p>
        </p:txBody>
      </p:sp>
      <p:pic>
        <p:nvPicPr>
          <p:cNvPr id="7" name="Imagem 6" descr="CHA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894922"/>
            <a:ext cx="4072737" cy="174878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214942" y="6611803"/>
            <a:ext cx="2428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/>
              <a:t>www.topicos123.com</a:t>
            </a:r>
            <a:endParaRPr lang="pt-PT" sz="1000" dirty="0"/>
          </a:p>
        </p:txBody>
      </p:sp>
      <p:pic>
        <p:nvPicPr>
          <p:cNvPr id="13" name="Imagem 12" descr="Ilha_do_Fogo_aerial_shot_1-wikiped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1678770"/>
            <a:ext cx="1928826" cy="1446620"/>
          </a:xfrm>
          <a:prstGeom prst="rect">
            <a:avLst/>
          </a:prstGeom>
        </p:spPr>
      </p:pic>
      <p:pic>
        <p:nvPicPr>
          <p:cNvPr id="16" name="Imagem 15" descr="nhavulcao-Caboinde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1669257"/>
            <a:ext cx="2071701" cy="3045627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7786678" y="3071810"/>
            <a:ext cx="1428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err="1" smtClean="0"/>
              <a:t>www.wikipedia.pt</a:t>
            </a:r>
            <a:endParaRPr lang="pt-PT" sz="1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500958" y="4643446"/>
            <a:ext cx="1643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>
                <a:hlinkClick r:id="rId7"/>
              </a:rPr>
              <a:t>http://hotelxaguate.com</a:t>
            </a:r>
            <a:endParaRPr lang="pt-PT" sz="1000" dirty="0"/>
          </a:p>
        </p:txBody>
      </p:sp>
      <p:pic>
        <p:nvPicPr>
          <p:cNvPr id="19" name="Imagem 18" descr="G-fogo-CV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330" y="3286124"/>
            <a:ext cx="1928826" cy="1428760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5000628" y="4643446"/>
            <a:ext cx="2428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err="1" smtClean="0"/>
              <a:t>www.caboindex.com</a:t>
            </a:r>
            <a:endParaRPr lang="pt-PT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7" grpId="0"/>
      <p:bldP spid="18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 l="40117" t="15820" r="23096" b="13867"/>
          <a:stretch>
            <a:fillRect/>
          </a:stretch>
        </p:blipFill>
        <p:spPr bwMode="auto">
          <a:xfrm>
            <a:off x="142844" y="1500174"/>
            <a:ext cx="47863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 l="40666" t="16797" r="23096" b="14844"/>
          <a:stretch>
            <a:fillRect/>
          </a:stretch>
        </p:blipFill>
        <p:spPr bwMode="auto">
          <a:xfrm>
            <a:off x="214282" y="1571612"/>
            <a:ext cx="471490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ângulo 3"/>
          <p:cNvSpPr/>
          <p:nvPr/>
        </p:nvSpPr>
        <p:spPr>
          <a:xfrm>
            <a:off x="1785950" y="71414"/>
            <a:ext cx="7358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An Example of integrating Statistical and Spatial Data </a:t>
            </a:r>
            <a:endParaRPr lang="en-US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43438" y="1681451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Hill shed Model of </a:t>
            </a:r>
            <a:r>
              <a:rPr lang="en-US" sz="2400" b="1" dirty="0" err="1" smtClean="0"/>
              <a:t>Fogo</a:t>
            </a:r>
            <a:endParaRPr lang="en-US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00628" y="2823046"/>
            <a:ext cx="4000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simulation for the development of an emergency plan and risk map (volcanic outburst) using Census data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 l="40117" t="15820" r="23096" b="13867"/>
          <a:stretch>
            <a:fillRect/>
          </a:stretch>
        </p:blipFill>
        <p:spPr bwMode="auto">
          <a:xfrm>
            <a:off x="142844" y="1500174"/>
            <a:ext cx="47863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 l="40666" t="16797" r="23096" b="14844"/>
          <a:stretch>
            <a:fillRect/>
          </a:stretch>
        </p:blipFill>
        <p:spPr bwMode="auto">
          <a:xfrm>
            <a:off x="214282" y="1571612"/>
            <a:ext cx="471490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/>
          <a:srcRect l="40117" t="15820" r="23645" b="13867"/>
          <a:stretch>
            <a:fillRect/>
          </a:stretch>
        </p:blipFill>
        <p:spPr bwMode="auto">
          <a:xfrm>
            <a:off x="214282" y="1500174"/>
            <a:ext cx="47149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4786314" y="1785926"/>
            <a:ext cx="43576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Using Different layers</a:t>
            </a:r>
          </a:p>
          <a:p>
            <a:endParaRPr lang="en-US" sz="2800" dirty="0" smtClean="0"/>
          </a:p>
          <a:p>
            <a:r>
              <a:rPr lang="en-US" sz="2800" dirty="0" smtClean="0"/>
              <a:t>Points, representing Households - number of individuals, age and sex</a:t>
            </a:r>
          </a:p>
          <a:p>
            <a:endParaRPr lang="en-US" sz="2800" dirty="0" smtClean="0"/>
          </a:p>
          <a:p>
            <a:r>
              <a:rPr lang="en-US" sz="2800" dirty="0" smtClean="0"/>
              <a:t>Circular areas from the peak (area of incidence)</a:t>
            </a:r>
          </a:p>
        </p:txBody>
      </p:sp>
      <p:sp>
        <p:nvSpPr>
          <p:cNvPr id="6" name="Rectângulo 5"/>
          <p:cNvSpPr/>
          <p:nvPr/>
        </p:nvSpPr>
        <p:spPr>
          <a:xfrm>
            <a:off x="1785950" y="71414"/>
            <a:ext cx="7358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An Example of integrating Statistical and Spatial Data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5139" t="26367" r="17093" b="31640"/>
          <a:stretch>
            <a:fillRect/>
          </a:stretch>
        </p:blipFill>
        <p:spPr bwMode="auto">
          <a:xfrm>
            <a:off x="129660" y="1928802"/>
            <a:ext cx="872862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7242" y="346076"/>
            <a:ext cx="8229600" cy="725470"/>
          </a:xfr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About Cape Verde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29190" y="1428736"/>
            <a:ext cx="407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Atlantic Ocean</a:t>
            </a:r>
          </a:p>
        </p:txBody>
      </p:sp>
      <p:sp>
        <p:nvSpPr>
          <p:cNvPr id="8" name="Seta para baixo 7"/>
          <p:cNvSpPr/>
          <p:nvPr/>
        </p:nvSpPr>
        <p:spPr>
          <a:xfrm>
            <a:off x="3786182" y="3357562"/>
            <a:ext cx="285752" cy="357190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/>
          <p:cNvSpPr/>
          <p:nvPr/>
        </p:nvSpPr>
        <p:spPr>
          <a:xfrm>
            <a:off x="3714744" y="3714752"/>
            <a:ext cx="357190" cy="3571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Sodad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929718" y="6643710"/>
            <a:ext cx="161956" cy="161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50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 l="40117" t="15820" r="23096" b="13867"/>
          <a:stretch>
            <a:fillRect/>
          </a:stretch>
        </p:blipFill>
        <p:spPr bwMode="auto">
          <a:xfrm>
            <a:off x="142844" y="1500174"/>
            <a:ext cx="47863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 l="40666" t="16797" r="23096" b="14844"/>
          <a:stretch>
            <a:fillRect/>
          </a:stretch>
        </p:blipFill>
        <p:spPr bwMode="auto">
          <a:xfrm>
            <a:off x="214282" y="1571612"/>
            <a:ext cx="471490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/>
          <a:srcRect l="40117" t="15820" r="23645" b="13867"/>
          <a:stretch>
            <a:fillRect/>
          </a:stretch>
        </p:blipFill>
        <p:spPr bwMode="auto">
          <a:xfrm>
            <a:off x="214282" y="1500174"/>
            <a:ext cx="47149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6"/>
          <a:srcRect l="20900" t="15820" r="3331" b="15820"/>
          <a:stretch>
            <a:fillRect/>
          </a:stretch>
        </p:blipFill>
        <p:spPr bwMode="auto">
          <a:xfrm>
            <a:off x="285720" y="1571612"/>
            <a:ext cx="985844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ângulo 5"/>
          <p:cNvSpPr/>
          <p:nvPr/>
        </p:nvSpPr>
        <p:spPr>
          <a:xfrm>
            <a:off x="1785950" y="71414"/>
            <a:ext cx="7358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An Example of integrating Statistical and Spatial Data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85800" y="214290"/>
            <a:ext cx="7772400" cy="9286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Challenges</a:t>
            </a:r>
            <a:endParaRPr kumimoji="0" lang="en-US" sz="3600" b="0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214314" y="1285860"/>
            <a:ext cx="864396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Improve the access to geospatial information</a:t>
            </a:r>
          </a:p>
          <a:p>
            <a:endParaRPr lang="en-US" sz="1200" b="1" dirty="0" smtClean="0"/>
          </a:p>
          <a:p>
            <a:r>
              <a:rPr lang="en-US" sz="2800" b="1" dirty="0" smtClean="0"/>
              <a:t>Improve visualization, and interactivity (more visual and more social)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Improvements in managing  (Tools, data, Live ware)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Better use and integration of spatial and statistical data (</a:t>
            </a:r>
            <a:r>
              <a:rPr lang="en-US" sz="2800" b="1" dirty="0" err="1" smtClean="0"/>
              <a:t>Geostatitical</a:t>
            </a:r>
            <a:r>
              <a:rPr lang="en-US" sz="2800" b="1" dirty="0" smtClean="0"/>
              <a:t> Analysis)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Implementation of an harmonized and systematic Metadata (Geospatial data)</a:t>
            </a:r>
          </a:p>
          <a:p>
            <a:r>
              <a:rPr lang="en-US" sz="2800" b="1" dirty="0" smtClean="0"/>
              <a:t>Increased and better management of Statistical metadata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/>
          <p:cNvSpPr txBox="1">
            <a:spLocks noChangeArrowheads="1"/>
          </p:cNvSpPr>
          <p:nvPr/>
        </p:nvSpPr>
        <p:spPr bwMode="auto">
          <a:xfrm>
            <a:off x="1142976" y="1571612"/>
            <a:ext cx="678661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Thank You for your attention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Obrigado</a:t>
            </a:r>
            <a:endParaRPr lang="en-US" sz="5400" b="1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4716463" y="5720380"/>
            <a:ext cx="40322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dirty="0" smtClean="0">
                <a:solidFill>
                  <a:schemeClr val="accent6"/>
                </a:solidFill>
              </a:rPr>
              <a:t>Amândio Furtado</a:t>
            </a:r>
          </a:p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Dissemination Team INE CV amandio.furtado@ine.gov.cv</a:t>
            </a:r>
            <a:endParaRPr lang="pt-PT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2625" t="18555" r="22932" b="14062"/>
          <a:stretch>
            <a:fillRect/>
          </a:stretch>
        </p:blipFill>
        <p:spPr bwMode="auto">
          <a:xfrm>
            <a:off x="642910" y="1785926"/>
            <a:ext cx="4077593" cy="44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ângulo arredondado 4"/>
          <p:cNvSpPr/>
          <p:nvPr/>
        </p:nvSpPr>
        <p:spPr>
          <a:xfrm>
            <a:off x="642910" y="3000372"/>
            <a:ext cx="428628" cy="3673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4929190" y="1714488"/>
            <a:ext cx="407193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Atlantic Ocean</a:t>
            </a:r>
          </a:p>
          <a:p>
            <a:endParaRPr lang="en-US" sz="1400" b="1" dirty="0" smtClean="0"/>
          </a:p>
          <a:p>
            <a:r>
              <a:rPr lang="en-US" sz="2400" b="1" dirty="0" smtClean="0"/>
              <a:t>West Cost of Africa </a:t>
            </a:r>
            <a:r>
              <a:rPr lang="en-US" dirty="0" smtClean="0"/>
              <a:t>(Western Country of Africa)</a:t>
            </a:r>
          </a:p>
          <a:p>
            <a:endParaRPr lang="en-US" sz="1400" b="1" dirty="0" smtClean="0"/>
          </a:p>
          <a:p>
            <a:r>
              <a:rPr lang="en-US" sz="2400" b="1" dirty="0" smtClean="0"/>
              <a:t>500 Km from Senegal</a:t>
            </a:r>
            <a:endParaRPr lang="en-US" sz="2400" b="1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57242" y="346076"/>
            <a:ext cx="8229600" cy="725470"/>
          </a:xfr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About Cape Verde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3492" t="15625" r="17093" b="14062"/>
          <a:stretch>
            <a:fillRect/>
          </a:stretch>
        </p:blipFill>
        <p:spPr bwMode="auto">
          <a:xfrm>
            <a:off x="-32" y="1571612"/>
            <a:ext cx="50006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000628" y="1714488"/>
            <a:ext cx="40719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Atlantic Ocean</a:t>
            </a:r>
          </a:p>
          <a:p>
            <a:endParaRPr lang="en-US" sz="1100" b="1" dirty="0" smtClean="0"/>
          </a:p>
          <a:p>
            <a:r>
              <a:rPr lang="en-US" sz="2400" b="1" dirty="0" smtClean="0"/>
              <a:t>West Cost of Africa </a:t>
            </a:r>
            <a:r>
              <a:rPr lang="en-US" dirty="0" smtClean="0"/>
              <a:t>(Western Country of Africa)</a:t>
            </a:r>
          </a:p>
          <a:p>
            <a:endParaRPr lang="en-US" sz="1100" b="1" dirty="0" smtClean="0"/>
          </a:p>
          <a:p>
            <a:r>
              <a:rPr lang="en-US" sz="2400" b="1" dirty="0" smtClean="0"/>
              <a:t>500 Km from Senegal</a:t>
            </a:r>
          </a:p>
          <a:p>
            <a:endParaRPr lang="en-US" sz="1100" b="1" dirty="0" smtClean="0"/>
          </a:p>
          <a:p>
            <a:r>
              <a:rPr lang="en-US" sz="2400" b="1" dirty="0" smtClean="0"/>
              <a:t>10 Islands of Volcanic Origins</a:t>
            </a:r>
            <a:endParaRPr lang="en-US" dirty="0" smtClean="0"/>
          </a:p>
          <a:p>
            <a:endParaRPr lang="en-US" sz="1100" b="1" dirty="0" smtClean="0"/>
          </a:p>
          <a:p>
            <a:r>
              <a:rPr lang="en-US" sz="2400" b="1" dirty="0" smtClean="0"/>
              <a:t>Area: 4.033 Km</a:t>
            </a:r>
            <a:r>
              <a:rPr lang="en-US" sz="2400" b="1" baseline="30000" dirty="0" smtClean="0"/>
              <a:t>2</a:t>
            </a:r>
          </a:p>
          <a:p>
            <a:endParaRPr lang="en-US" sz="1100" b="1" dirty="0" smtClean="0"/>
          </a:p>
          <a:p>
            <a:r>
              <a:rPr lang="en-US" sz="2400" b="1" dirty="0" smtClean="0"/>
              <a:t>Population: 491.683 </a:t>
            </a:r>
            <a:r>
              <a:rPr lang="en-US" dirty="0" smtClean="0"/>
              <a:t>(2010)</a:t>
            </a:r>
          </a:p>
          <a:p>
            <a:r>
              <a:rPr lang="en-US" sz="1200" dirty="0" smtClean="0"/>
              <a:t>	               </a:t>
            </a:r>
            <a:r>
              <a:rPr lang="en-US" sz="2400" b="1" dirty="0" smtClean="0"/>
              <a:t>512173</a:t>
            </a:r>
            <a:r>
              <a:rPr lang="en-US" sz="2400" dirty="0" smtClean="0"/>
              <a:t> </a:t>
            </a:r>
            <a:r>
              <a:rPr lang="en-US" dirty="0" smtClean="0"/>
              <a:t>(Est. -2013)</a:t>
            </a:r>
          </a:p>
          <a:p>
            <a:r>
              <a:rPr lang="en-US" sz="2400" b="1" dirty="0" smtClean="0"/>
              <a:t>Capital: Praia</a:t>
            </a:r>
          </a:p>
          <a:p>
            <a:endParaRPr lang="en-US" sz="1100" b="1" dirty="0" smtClean="0"/>
          </a:p>
          <a:p>
            <a:r>
              <a:rPr lang="en-US" sz="2400" b="1" dirty="0" smtClean="0"/>
              <a:t>Independence: July 1975</a:t>
            </a:r>
            <a:endParaRPr lang="en-US" sz="2400" b="1" dirty="0"/>
          </a:p>
        </p:txBody>
      </p:sp>
      <p:sp>
        <p:nvSpPr>
          <p:cNvPr id="6" name="Estrela de 5 pontas 5"/>
          <p:cNvSpPr/>
          <p:nvPr/>
        </p:nvSpPr>
        <p:spPr>
          <a:xfrm>
            <a:off x="3286116" y="5214950"/>
            <a:ext cx="71438" cy="71438"/>
          </a:xfrm>
          <a:prstGeom prst="star5">
            <a:avLst/>
          </a:prstGeom>
          <a:solidFill>
            <a:srgbClr val="00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3286116" y="5198432"/>
            <a:ext cx="5000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 smtClean="0"/>
              <a:t>Praia</a:t>
            </a:r>
            <a:endParaRPr lang="pt-PT" sz="9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57242" y="346076"/>
            <a:ext cx="8229600" cy="725470"/>
          </a:xfr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About Cape Verde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 l="35725" t="15820" r="17606" b="12890"/>
          <a:stretch>
            <a:fillRect/>
          </a:stretch>
        </p:blipFill>
        <p:spPr bwMode="auto">
          <a:xfrm>
            <a:off x="1785918" y="1428736"/>
            <a:ext cx="607223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 rot="16200000">
            <a:off x="-971855" y="3757882"/>
            <a:ext cx="434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kern="0" dirty="0">
                <a:solidFill>
                  <a:schemeClr val="tx2"/>
                </a:solidFill>
                <a:cs typeface="Arial" pitchFamily="34" charset="0"/>
              </a:rPr>
              <a:t>Political-Administrative </a:t>
            </a:r>
            <a:r>
              <a:rPr lang="en-US" sz="2000" b="1" kern="0" dirty="0" smtClean="0">
                <a:solidFill>
                  <a:schemeClr val="tx2"/>
                </a:solidFill>
                <a:cs typeface="Arial" pitchFamily="34" charset="0"/>
              </a:rPr>
              <a:t>divisions</a:t>
            </a:r>
            <a:endParaRPr lang="en-US" sz="2000" b="1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57242" y="346076"/>
            <a:ext cx="8229600" cy="725470"/>
          </a:xfr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About Cape Verde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72066" y="1428736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10 - Island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 l="35725" t="15820" r="17606" b="12890"/>
          <a:stretch>
            <a:fillRect/>
          </a:stretch>
        </p:blipFill>
        <p:spPr bwMode="auto">
          <a:xfrm>
            <a:off x="1714480" y="1500174"/>
            <a:ext cx="607223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 l="36274" t="15820" r="18704" b="12890"/>
          <a:stretch>
            <a:fillRect/>
          </a:stretch>
        </p:blipFill>
        <p:spPr bwMode="auto">
          <a:xfrm>
            <a:off x="1857356" y="1428736"/>
            <a:ext cx="585791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 rot="16200000">
            <a:off x="-971855" y="3757882"/>
            <a:ext cx="434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kern="0" dirty="0">
                <a:solidFill>
                  <a:schemeClr val="tx2"/>
                </a:solidFill>
                <a:cs typeface="Arial" pitchFamily="34" charset="0"/>
              </a:rPr>
              <a:t>Political-Administrative </a:t>
            </a:r>
            <a:r>
              <a:rPr lang="en-US" sz="2000" b="1" kern="0" dirty="0" smtClean="0">
                <a:solidFill>
                  <a:schemeClr val="tx2"/>
                </a:solidFill>
                <a:cs typeface="Arial" pitchFamily="34" charset="0"/>
              </a:rPr>
              <a:t>divisions</a:t>
            </a:r>
            <a:endParaRPr lang="en-US" sz="2000" b="1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57242" y="346076"/>
            <a:ext cx="8229600" cy="725470"/>
          </a:xfr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About Cape Verde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72066" y="142873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22 - Municipalities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 l="35725" t="15820" r="17606" b="12890"/>
          <a:stretch>
            <a:fillRect/>
          </a:stretch>
        </p:blipFill>
        <p:spPr bwMode="auto">
          <a:xfrm>
            <a:off x="1714480" y="1500174"/>
            <a:ext cx="607223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 l="36274" t="15820" r="18704" b="12890"/>
          <a:stretch>
            <a:fillRect/>
          </a:stretch>
        </p:blipFill>
        <p:spPr bwMode="auto">
          <a:xfrm>
            <a:off x="1857356" y="1428736"/>
            <a:ext cx="585791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/>
          <a:srcRect l="36823" t="15820" r="18704" b="14844"/>
          <a:stretch>
            <a:fillRect/>
          </a:stretch>
        </p:blipFill>
        <p:spPr bwMode="auto">
          <a:xfrm>
            <a:off x="1928794" y="1428736"/>
            <a:ext cx="578647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 rot="16200000">
            <a:off x="-971855" y="3757882"/>
            <a:ext cx="434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kern="0" dirty="0">
                <a:solidFill>
                  <a:schemeClr val="tx2"/>
                </a:solidFill>
                <a:cs typeface="Arial" pitchFamily="34" charset="0"/>
              </a:rPr>
              <a:t>Political-Administrative </a:t>
            </a:r>
            <a:r>
              <a:rPr lang="en-US" sz="2000" b="1" kern="0" dirty="0" smtClean="0">
                <a:solidFill>
                  <a:schemeClr val="tx2"/>
                </a:solidFill>
                <a:cs typeface="Arial" pitchFamily="34" charset="0"/>
              </a:rPr>
              <a:t>divisions</a:t>
            </a:r>
            <a:endParaRPr lang="en-US" sz="2000" b="1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57242" y="346076"/>
            <a:ext cx="8229600" cy="725470"/>
          </a:xfr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About Cape Verde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72066" y="142873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32 - </a:t>
            </a:r>
            <a:r>
              <a:rPr lang="en-US" sz="2000" b="1" dirty="0" err="1" smtClean="0"/>
              <a:t>Freguesias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edondar Rectângulo de Canto Diagonal 5"/>
          <p:cNvSpPr/>
          <p:nvPr/>
        </p:nvSpPr>
        <p:spPr>
          <a:xfrm>
            <a:off x="142876" y="1571612"/>
            <a:ext cx="3214678" cy="4857784"/>
          </a:xfrm>
          <a:prstGeom prst="round2Diag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The NSS and NIS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-428660" y="1571612"/>
          <a:ext cx="7334280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ângulo 6"/>
          <p:cNvSpPr/>
          <p:nvPr/>
        </p:nvSpPr>
        <p:spPr>
          <a:xfrm rot="16200000">
            <a:off x="-1893142" y="3643313"/>
            <a:ext cx="4607753" cy="750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 statistical System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86446" y="1556644"/>
            <a:ext cx="32146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u="sng" dirty="0" smtClean="0"/>
              <a:t>State agency that oversees and coordinates superiorly the National Statistical System.</a:t>
            </a:r>
          </a:p>
          <a:p>
            <a:pPr algn="just"/>
            <a:r>
              <a:rPr lang="en-US" dirty="0" smtClean="0"/>
              <a:t>unifying body of producers and users of statistical information</a:t>
            </a:r>
          </a:p>
          <a:p>
            <a:pPr algn="just"/>
            <a:r>
              <a:rPr lang="en-US" dirty="0" smtClean="0"/>
              <a:t>Fixed guidelines for statistics, by outlining the national statistical activities and programs.</a:t>
            </a:r>
          </a:p>
          <a:p>
            <a:pPr algn="just"/>
            <a:r>
              <a:rPr lang="en-US" dirty="0" smtClean="0"/>
              <a:t>Holds the methodological coordination.</a:t>
            </a:r>
          </a:p>
          <a:p>
            <a:pPr algn="just"/>
            <a:r>
              <a:rPr lang="en-US" dirty="0" smtClean="0"/>
              <a:t>Approving the concepts, definitions, classifications and other instruments of technical coordination.</a:t>
            </a:r>
            <a:endParaRPr lang="pt-PT" dirty="0"/>
          </a:p>
        </p:txBody>
      </p:sp>
      <p:cxnSp>
        <p:nvCxnSpPr>
          <p:cNvPr id="10" name="Conexão recta unidireccional 9"/>
          <p:cNvCxnSpPr/>
          <p:nvPr/>
        </p:nvCxnSpPr>
        <p:spPr>
          <a:xfrm>
            <a:off x="4071934" y="2143116"/>
            <a:ext cx="1714512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7" grpId="0"/>
      <p:bldP spid="8" grpId="0"/>
    </p:bld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Words>879</Words>
  <Application>Microsoft Office PowerPoint</Application>
  <PresentationFormat>Apresentação no Ecrã (4:3)</PresentationFormat>
  <Paragraphs>233</Paragraphs>
  <Slides>32</Slides>
  <Notes>32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32</vt:i4>
      </vt:variant>
    </vt:vector>
  </HeadingPairs>
  <TitlesOfParts>
    <vt:vector size="33" baseType="lpstr">
      <vt:lpstr>Modelo de apresentação predefinido</vt:lpstr>
      <vt:lpstr>Diapositivo 1</vt:lpstr>
      <vt:lpstr>Summary</vt:lpstr>
      <vt:lpstr>About Cape Verde</vt:lpstr>
      <vt:lpstr>About Cape Verde</vt:lpstr>
      <vt:lpstr>About Cape Verde</vt:lpstr>
      <vt:lpstr>About Cape Verde</vt:lpstr>
      <vt:lpstr>About Cape Verde</vt:lpstr>
      <vt:lpstr>About Cape Verde</vt:lpstr>
      <vt:lpstr>The NSS and NIS</vt:lpstr>
      <vt:lpstr>The NSS and NIS</vt:lpstr>
      <vt:lpstr>Diapositivo 11</vt:lpstr>
      <vt:lpstr>Data Dissemination in INE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</vt:vector>
  </TitlesOfParts>
  <Company>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Carmem.Cruz</dc:creator>
  <cp:lastModifiedBy>User</cp:lastModifiedBy>
  <cp:revision>203</cp:revision>
  <dcterms:created xsi:type="dcterms:W3CDTF">2008-06-04T16:27:07Z</dcterms:created>
  <dcterms:modified xsi:type="dcterms:W3CDTF">2013-09-11T05:57:16Z</dcterms:modified>
</cp:coreProperties>
</file>